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8" r:id="rId2"/>
  </p:sldMasterIdLst>
  <p:sldIdLst>
    <p:sldId id="256" r:id="rId3"/>
    <p:sldId id="297" r:id="rId4"/>
    <p:sldId id="261" r:id="rId5"/>
    <p:sldId id="263" r:id="rId6"/>
    <p:sldId id="298" r:id="rId7"/>
    <p:sldId id="299" r:id="rId8"/>
    <p:sldId id="303" r:id="rId9"/>
    <p:sldId id="304" r:id="rId10"/>
    <p:sldId id="305" r:id="rId11"/>
    <p:sldId id="300" r:id="rId12"/>
    <p:sldId id="301" r:id="rId13"/>
    <p:sldId id="307" r:id="rId14"/>
    <p:sldId id="30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Estilo medio 3 - Énfasis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0CED1A-E3B6-4B69-8459-CE9838DD47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8597F11-CC88-42E5-81E7-6BCDCF75A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B5CCD6-9905-4601-8EAD-0849CB5BD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12/19/2019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4058A8-DD4B-494C-A735-5F0300682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4ECF4E-D16A-4FB5-BCD7-C8899BE1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24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400E85-E795-4025-8D78-E076809E0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93A4A4-4FCC-4E4D-BD2E-85C69F1EC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CAA442-C94D-451D-A6BF-C00B5D243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12/19/2019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6D875C-393D-481E-B945-5663FCF73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6955B0-C707-444B-837C-F205056F1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3136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97C3E-2FD4-4E25-9DD5-F8CDA6CC5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E665E0-FECB-4C0C-88E2-E30243FAD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052414-0B2A-474B-85F8-8259C59A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12/19/2019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21221E-E68E-46A6-8162-455FE7206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1EC05D-4445-4A31-A7E2-62D20FE9E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137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4A4BE0-DFD8-43A4-AE40-A85394E50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E6EBBB-CF86-419A-8E03-B87BDB9F0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CE9CCA7-C60F-46A1-B9F2-CDA5357C9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B575F8-E1C6-40CF-9597-57306EA62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12/19/2019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23706C-4416-4A89-85A9-5A7BABCAE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DF1CC7-4797-4719-A4AE-B0A04F631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128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58F02-FF75-4EA6-951F-27C625AFB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D7F4D6-D857-43E6-A360-136FAD781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961F68-CC1D-4706-9EA7-B93299C1E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AD1A600-D9F4-44C8-BC8D-DAC0C7062E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8C88C0E-B988-42EE-BCF6-83537D625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A4D3567-71D7-444B-BD28-1C95241AB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12/19/2019</a:t>
            </a:fld>
            <a:endParaRPr lang="en-U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7CBDD4E-C0BE-41AB-98C9-14560161D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020BACF-B482-424D-978B-93FD491A4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9027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1F4EEF-3BDF-4511-B4EA-F1768E1A2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F3B9C0B-5515-433B-A5A8-C56DAD080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12/19/2019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53094F4-88D8-467F-A532-898009685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F79AFF5-B357-4632-8393-F04316841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7871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4680DC7-47B3-4C95-A8D9-D5E3EE70A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12/19/2019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33CEC4E-CEBA-4329-AFE0-7E51943EB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439824-675E-4573-917C-B857E6E92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4930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E257E-BDC0-4190-95CA-ED09372A7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5476F6-C17F-4CFA-B42B-6C5AD8415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2531AB7-015A-4CB5-82E9-39875FA9A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9E6C5E-5692-49C1-A49B-C60A36A70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12/19/2019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7DD4A2-B42D-49B1-8839-66464D08A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FD9C527-BBB9-4287-BC85-561E0ABA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5641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2255E0-CA71-4F7D-A7D0-DF95D332A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E397703-4081-4A44-B009-5B66FD71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95079D9-49D4-4EA8-80AD-4B6484C27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772FC6-80BB-48AE-9AE1-23C584360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12/19/2019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6D1EC6-4A04-453E-8307-DD115F4B6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CBADEDB-7B64-445C-873F-08FA0B6A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2811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61C6F0-8FC6-4A55-9E9C-655F538A0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9D0A40-034F-4A12-875B-750427CDF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9E6649-0720-4CF0-98C8-C9E50030F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12/19/2019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853592-4004-4330-99AF-D5BAFD74F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A4D332-4473-4D88-B43B-7F0E548FC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514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3802C1-9F7B-4ABE-A5E8-41A1358B0C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9BC7A6-87E4-46EA-8181-48F1F394D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46F261-D38C-49BD-8EF1-E2917377F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12/19/2019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379060-CF11-42E7-9465-DD8E0BD1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140755-E196-4D49-9795-45E7E35BE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3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E5184AF-8B83-44F2-8AE9-9F0DDD358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B8712DC-4EAC-4BF7-97CF-3E4AF493C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5D7023-4711-4306-A887-B4571C7653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12/19/2019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76DA07-5237-4862-AA91-751A77719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23F19B-DEE0-49A7-8053-8DEF10C00D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45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EE39DFCF-9247-4DE5-BB93-074BFAF07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42B652E-D499-4CDA-8F7A-60469EDBC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1632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4864676 w 4864676"/>
              <a:gd name="connsiteY1" fmla="*/ 0 h 4864676"/>
              <a:gd name="connsiteX2" fmla="*/ 4864676 w 4864676"/>
              <a:gd name="connsiteY2" fmla="*/ 4864676 h 4864676"/>
              <a:gd name="connsiteX3" fmla="*/ 1281101 w 4864676"/>
              <a:gd name="connsiteY3" fmla="*/ 4864676 h 4864676"/>
              <a:gd name="connsiteX4" fmla="*/ 0 w 4864676"/>
              <a:gd name="connsiteY4" fmla="*/ 3583575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4864676" y="0"/>
                </a:lnTo>
                <a:lnTo>
                  <a:pt x="4864676" y="4864676"/>
                </a:lnTo>
                <a:lnTo>
                  <a:pt x="1281101" y="4864676"/>
                </a:lnTo>
                <a:lnTo>
                  <a:pt x="0" y="358357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484A22B8-F5B6-47C2-B88E-DADAF3791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7225693" y="996662"/>
            <a:ext cx="4864676" cy="4864676"/>
          </a:xfrm>
          <a:custGeom>
            <a:avLst/>
            <a:gdLst>
              <a:gd name="connsiteX0" fmla="*/ 0 w 4864676"/>
              <a:gd name="connsiteY0" fmla="*/ 0 h 4864676"/>
              <a:gd name="connsiteX1" fmla="*/ 3583574 w 4864676"/>
              <a:gd name="connsiteY1" fmla="*/ 0 h 4864676"/>
              <a:gd name="connsiteX2" fmla="*/ 4864676 w 4864676"/>
              <a:gd name="connsiteY2" fmla="*/ 1281103 h 4864676"/>
              <a:gd name="connsiteX3" fmla="*/ 4864676 w 4864676"/>
              <a:gd name="connsiteY3" fmla="*/ 4864676 h 4864676"/>
              <a:gd name="connsiteX4" fmla="*/ 0 w 4864676"/>
              <a:gd name="connsiteY4" fmla="*/ 4864676 h 486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676" h="4864676">
                <a:moveTo>
                  <a:pt x="0" y="0"/>
                </a:moveTo>
                <a:lnTo>
                  <a:pt x="3583574" y="0"/>
                </a:lnTo>
                <a:lnTo>
                  <a:pt x="4864676" y="1281103"/>
                </a:lnTo>
                <a:lnTo>
                  <a:pt x="4864676" y="4864676"/>
                </a:lnTo>
                <a:lnTo>
                  <a:pt x="0" y="4864676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A987C18C-164D-4263-B486-4647A98E8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9020" y="1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E7E98B39-04C6-408B-92FD-768628740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09286" y="3571620"/>
            <a:ext cx="6613961" cy="3286380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981C8C27-2457-421F-BDC4-7B4EA3C7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EA13C66-82C1-44AF-972B-8F5CCA41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71208" y="5287803"/>
            <a:ext cx="955808" cy="9558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DB36437-FE59-457E-91A7-396BBD3C9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s-ES" sz="4800" dirty="0">
                <a:ln w="0"/>
                <a:solidFill>
                  <a:srgbClr val="08080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Distribución t-</a:t>
            </a:r>
            <a:r>
              <a:rPr lang="es-ES" sz="4800" dirty="0" err="1">
                <a:ln w="0"/>
                <a:solidFill>
                  <a:srgbClr val="08080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student</a:t>
            </a:r>
            <a:r>
              <a:rPr lang="es-ES" sz="4800" dirty="0">
                <a:ln w="0"/>
                <a:solidFill>
                  <a:srgbClr val="08080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multivariante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844D3693-2EFE-4667-89D5-47E2D59209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42846" y="410171"/>
            <a:ext cx="1321281" cy="1321281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C21FD796-9CD0-404D-8DF5-5274C0BCC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30319" y="1508609"/>
            <a:ext cx="700047" cy="70004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09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multivariante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5E0C762F-8D44-407E-A3AB-F8F76B6CA3B6}"/>
                  </a:ext>
                </a:extLst>
              </p:cNvPr>
              <p:cNvSpPr/>
              <p:nvPr/>
            </p:nvSpPr>
            <p:spPr>
              <a:xfrm>
                <a:off x="7807355" y="3504393"/>
                <a:ext cx="19084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b="1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s-ES" b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10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</p:txBody>
          </p:sp>
        </mc:Choice>
        <mc:Fallback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5E0C762F-8D44-407E-A3AB-F8F76B6CA3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7355" y="3504393"/>
                <a:ext cx="1908471" cy="369332"/>
              </a:xfrm>
              <a:prstGeom prst="rect">
                <a:avLst/>
              </a:prstGeom>
              <a:blipFill>
                <a:blip r:embed="rId2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F0A12468-FEA3-4970-AD59-999AED88E8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39" t="12387" r="2672" b="9485"/>
          <a:stretch/>
        </p:blipFill>
        <p:spPr>
          <a:xfrm>
            <a:off x="677334" y="1898202"/>
            <a:ext cx="6615157" cy="395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16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multivariante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5E0C762F-8D44-407E-A3AB-F8F76B6CA3B6}"/>
                  </a:ext>
                </a:extLst>
              </p:cNvPr>
              <p:cNvSpPr/>
              <p:nvPr/>
            </p:nvSpPr>
            <p:spPr>
              <a:xfrm>
                <a:off x="7807355" y="3504393"/>
                <a:ext cx="19084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b="1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s-ES" b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10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</p:txBody>
          </p:sp>
        </mc:Choice>
        <mc:Fallback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5E0C762F-8D44-407E-A3AB-F8F76B6CA3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7355" y="3504393"/>
                <a:ext cx="1908471" cy="369332"/>
              </a:xfrm>
              <a:prstGeom prst="rect">
                <a:avLst/>
              </a:prstGeom>
              <a:blipFill>
                <a:blip r:embed="rId2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>
            <a:extLst>
              <a:ext uri="{FF2B5EF4-FFF2-40B4-BE49-F238E27FC236}">
                <a16:creationId xmlns:a16="http://schemas.microsoft.com/office/drawing/2014/main" id="{BAB21A13-E4D8-41D8-96B0-7EE92D8ECF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43" t="14276" r="30833" b="16207"/>
          <a:stretch/>
        </p:blipFill>
        <p:spPr>
          <a:xfrm>
            <a:off x="1585518" y="1549505"/>
            <a:ext cx="4867479" cy="476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158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multivariante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5E0C762F-8D44-407E-A3AB-F8F76B6CA3B6}"/>
                  </a:ext>
                </a:extLst>
              </p:cNvPr>
              <p:cNvSpPr/>
              <p:nvPr/>
            </p:nvSpPr>
            <p:spPr>
              <a:xfrm>
                <a:off x="7807355" y="3504393"/>
                <a:ext cx="19084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b="1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s-ES" b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10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</p:txBody>
          </p:sp>
        </mc:Choice>
        <mc:Fallback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5E0C762F-8D44-407E-A3AB-F8F76B6CA3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7355" y="3504393"/>
                <a:ext cx="1908471" cy="369332"/>
              </a:xfrm>
              <a:prstGeom prst="rect">
                <a:avLst/>
              </a:prstGeom>
              <a:blipFill>
                <a:blip r:embed="rId2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n 3">
            <a:extLst>
              <a:ext uri="{FF2B5EF4-FFF2-40B4-BE49-F238E27FC236}">
                <a16:creationId xmlns:a16="http://schemas.microsoft.com/office/drawing/2014/main" id="{41066B74-FA2B-4A84-9262-B2106D3F6F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4" t="11470" r="2866" b="9981"/>
          <a:stretch/>
        </p:blipFill>
        <p:spPr>
          <a:xfrm>
            <a:off x="677334" y="1887531"/>
            <a:ext cx="6698907" cy="397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53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multivariante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5E0C762F-8D44-407E-A3AB-F8F76B6CA3B6}"/>
                  </a:ext>
                </a:extLst>
              </p:cNvPr>
              <p:cNvSpPr/>
              <p:nvPr/>
            </p:nvSpPr>
            <p:spPr>
              <a:xfrm>
                <a:off x="7807355" y="3504393"/>
                <a:ext cx="19084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b="1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s-ES" b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10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</p:txBody>
          </p:sp>
        </mc:Choice>
        <mc:Fallback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5E0C762F-8D44-407E-A3AB-F8F76B6CA3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7355" y="3504393"/>
                <a:ext cx="1908471" cy="369332"/>
              </a:xfrm>
              <a:prstGeom prst="rect">
                <a:avLst/>
              </a:prstGeom>
              <a:blipFill>
                <a:blip r:embed="rId2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n 3">
            <a:extLst>
              <a:ext uri="{FF2B5EF4-FFF2-40B4-BE49-F238E27FC236}">
                <a16:creationId xmlns:a16="http://schemas.microsoft.com/office/drawing/2014/main" id="{E3D775B8-EE5F-44A4-9EA4-EB67BF240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514" y="1798218"/>
            <a:ext cx="6293948" cy="44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933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¿Cuál es la t-</a:t>
            </a:r>
            <a:r>
              <a:rPr lang="es-ES" dirty="0" err="1"/>
              <a:t>student</a:t>
            </a:r>
            <a:r>
              <a:rPr lang="es-ES" dirty="0"/>
              <a:t> univariante?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Marcador de contenido 2"/>
              <p:cNvSpPr txBox="1">
                <a:spLocks/>
              </p:cNvSpPr>
              <p:nvPr/>
            </p:nvSpPr>
            <p:spPr>
              <a:xfrm>
                <a:off x="483370" y="1754909"/>
                <a:ext cx="9432417" cy="474655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1800"/>
                  </a:spcAft>
                </a:pPr>
                <a:r>
                  <a:rPr lang="es-ES" dirty="0"/>
                  <a:t>La distribución </a:t>
                </a:r>
                <a:r>
                  <a:rPr lang="es-ES" dirty="0">
                    <a:solidFill>
                      <a:srgbClr val="FFC000"/>
                    </a:solidFill>
                  </a:rPr>
                  <a:t>t-</a:t>
                </a:r>
                <a:r>
                  <a:rPr lang="es-ES" dirty="0" err="1">
                    <a:solidFill>
                      <a:srgbClr val="FFC000"/>
                    </a:solidFill>
                  </a:rPr>
                  <a:t>student</a:t>
                </a:r>
                <a:r>
                  <a:rPr lang="es-ES" dirty="0">
                    <a:solidFill>
                      <a:srgbClr val="FFC000"/>
                    </a:solidFill>
                  </a:rPr>
                  <a:t> multivariante</a:t>
                </a:r>
                <a:r>
                  <a:rPr lang="es-ES" dirty="0"/>
                  <a:t> es una extensión de la </a:t>
                </a:r>
                <a:r>
                  <a:rPr lang="es-ES" dirty="0">
                    <a:solidFill>
                      <a:srgbClr val="92D050"/>
                    </a:solidFill>
                  </a:rPr>
                  <a:t>t-</a:t>
                </a:r>
                <a:r>
                  <a:rPr lang="es-ES" dirty="0" err="1">
                    <a:solidFill>
                      <a:srgbClr val="92D050"/>
                    </a:solidFill>
                  </a:rPr>
                  <a:t>student</a:t>
                </a:r>
                <a:r>
                  <a:rPr lang="es-ES" dirty="0">
                    <a:solidFill>
                      <a:srgbClr val="92D050"/>
                    </a:solidFill>
                  </a:rPr>
                  <a:t> univariante </a:t>
                </a:r>
                <a:r>
                  <a:rPr lang="es-ES" dirty="0"/>
                  <a:t>para el caso </a:t>
                </a:r>
                <a14:m>
                  <m:oMath xmlns:m="http://schemas.openxmlformats.org/officeDocument/2006/math">
                    <m:r>
                      <a:rPr lang="es-ES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s-ES" i="1" dirty="0" smtClean="0">
                        <a:latin typeface="Cambria Math" panose="02040503050406030204" pitchFamily="18" charset="0"/>
                      </a:rPr>
                      <m:t>&gt;2</m:t>
                    </m:r>
                  </m:oMath>
                </a14:m>
                <a:r>
                  <a:rPr lang="es-ES" dirty="0"/>
                  <a:t>.</a:t>
                </a:r>
              </a:p>
              <a:p>
                <a:pPr>
                  <a:spcAft>
                    <a:spcPts val="1800"/>
                  </a:spcAft>
                </a:pPr>
                <a:r>
                  <a:rPr lang="es-ES" dirty="0"/>
                  <a:t>La </a:t>
                </a:r>
                <a:r>
                  <a:rPr lang="es-ES" dirty="0">
                    <a:solidFill>
                      <a:srgbClr val="92D050"/>
                    </a:solidFill>
                  </a:rPr>
                  <a:t>t-</a:t>
                </a:r>
                <a:r>
                  <a:rPr lang="es-ES" dirty="0" err="1">
                    <a:solidFill>
                      <a:srgbClr val="92D050"/>
                    </a:solidFill>
                  </a:rPr>
                  <a:t>student</a:t>
                </a:r>
                <a:r>
                  <a:rPr lang="es-ES" dirty="0">
                    <a:solidFill>
                      <a:srgbClr val="92D050"/>
                    </a:solidFill>
                  </a:rPr>
                  <a:t> univariante </a:t>
                </a:r>
                <a:r>
                  <a:rPr lang="es-ES" dirty="0">
                    <a:solidFill>
                      <a:schemeClr val="tx1"/>
                    </a:solidFill>
                  </a:rPr>
                  <a:t>es </a:t>
                </a:r>
                <a14:m>
                  <m:oMath xmlns:m="http://schemas.openxmlformats.org/officeDocument/2006/math">
                    <m:r>
                      <a:rPr lang="es-ES" b="1" i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 </m:t>
                        </m:r>
                        <m:r>
                          <a:rPr lang="es-ES" i="1">
                            <a:latin typeface="Cambria Math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i="1">
                            <a:latin typeface="Cambria Math"/>
                            <a:ea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  <a:p>
                <a:r>
                  <a:rPr lang="es-ES" dirty="0"/>
                  <a:t>Se obtiene de la Normal y no tiene relación con la realidad.
Depende de un parámetro </a:t>
                </a:r>
                <a14:m>
                  <m:oMath xmlns:m="http://schemas.openxmlformats.org/officeDocument/2006/math">
                    <m:r>
                      <a:rPr lang="es-ES" b="0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s-ES" dirty="0"/>
                  <a:t> llamado "grados de libertad".</a:t>
                </a:r>
                <a:endParaRPr lang="en-US" dirty="0"/>
              </a:p>
              <a:p>
                <a:r>
                  <a:rPr lang="es-ES" dirty="0"/>
                  <a:t>Su gráfico es simétrico y en forma de campana, parecido al de la Normal.
Pero tiene mayor dispersión que la Normal.</a:t>
                </a:r>
              </a:p>
              <a:p>
                <a:r>
                  <a:rPr lang="es-ES" dirty="0"/>
                  <a:t>Su varianza tiende a 1 a medida que </a:t>
                </a:r>
                <a14:m>
                  <m:oMath xmlns:m="http://schemas.openxmlformats.org/officeDocument/2006/math">
                    <m:r>
                      <a:rPr lang="es-E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s-ES" dirty="0"/>
                  <a:t> aumenta.
</a:t>
                </a:r>
                <a:r>
                  <a:rPr lang="en-US" dirty="0"/>
                  <a:t>Se </a:t>
                </a:r>
                <a:r>
                  <a:rPr lang="en-US" dirty="0" err="1"/>
                  <a:t>acerca</a:t>
                </a:r>
                <a:r>
                  <a:rPr lang="en-US" dirty="0"/>
                  <a:t> a la Normal, a </a:t>
                </a:r>
                <a:r>
                  <a:rPr lang="en-US" dirty="0" err="1"/>
                  <a:t>medida</a:t>
                </a:r>
                <a:r>
                  <a:rPr lang="en-US" dirty="0"/>
                  <a:t> que </a:t>
                </a:r>
                <a14:m>
                  <m:oMath xmlns:m="http://schemas.openxmlformats.org/officeDocument/2006/math">
                    <m:r>
                      <a:rPr lang="es-E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aumenta</a:t>
                </a:r>
                <a:r>
                  <a:rPr lang="en-US" dirty="0"/>
                  <a:t>.</a:t>
                </a:r>
              </a:p>
              <a:p>
                <a:r>
                  <a:rPr lang="es-ES" dirty="0"/>
                  <a:t>Valor esperado y varianza: </a:t>
                </a:r>
                <a14:m>
                  <m:oMath xmlns:m="http://schemas.openxmlformats.org/officeDocument/2006/math">
                    <m:r>
                      <a:rPr lang="es-ES" b="0" i="1" dirty="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s-ES" b="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s-ES" b="1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]</m:t>
                    </m:r>
                    <m:r>
                      <a:rPr lang="es-ES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dirty="0">
                        <a:latin typeface="Cambria Math"/>
                      </a:rPr>
                      <m:t>0</m:t>
                    </m:r>
                  </m:oMath>
                </a14:m>
                <a:r>
                  <a:rPr lang="es-ES" dirty="0"/>
                  <a:t>  </a:t>
                </a:r>
                <a:r>
                  <a:rPr lang="es-ES" i="1" dirty="0"/>
                  <a:t>y  </a:t>
                </a:r>
                <a14:m>
                  <m:oMath xmlns:m="http://schemas.openxmlformats.org/officeDocument/2006/math">
                    <m:r>
                      <a:rPr lang="es-ES" b="0" i="1" dirty="0" smtClean="0">
                        <a:latin typeface="Cambria Math" panose="02040503050406030204" pitchFamily="18" charset="0"/>
                      </a:rPr>
                      <m:t>𝑣𝑎𝑟</m:t>
                    </m:r>
                    <m:d>
                      <m:dPr>
                        <m:ctrlPr>
                          <a:rPr lang="es-E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</m:d>
                    <m:r>
                      <a:rPr lang="es-ES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i="1" dirty="0">
                            <a:latin typeface="Cambria Math"/>
                          </a:rPr>
                          <m:t>𝑛</m:t>
                        </m:r>
                      </m:num>
                      <m:den>
                        <m:r>
                          <a:rPr lang="es-ES" i="1" dirty="0">
                            <a:latin typeface="Cambria Math"/>
                          </a:rPr>
                          <m:t>𝑛</m:t>
                        </m:r>
                        <m:r>
                          <a:rPr lang="es-ES" i="1" dirty="0">
                            <a:latin typeface="Cambria Math"/>
                          </a:rPr>
                          <m:t>−2</m:t>
                        </m:r>
                      </m:den>
                    </m:f>
                  </m:oMath>
                </a14:m>
                <a:endParaRPr lang="es-E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7" name="Marcador de contenido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370" y="1754909"/>
                <a:ext cx="9432417" cy="4746559"/>
              </a:xfrm>
              <a:prstGeom prst="rect">
                <a:avLst/>
              </a:prstGeom>
              <a:blipFill>
                <a:blip r:embed="rId2"/>
                <a:stretch>
                  <a:fillRect l="-129" t="-899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6572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376003-151B-5249-9C91-41E984A93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59" y="723900"/>
            <a:ext cx="9533466" cy="1320800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univariante vs Normal univariante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E830D1D-3E7A-457A-9C6B-EFBB3DDE6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087" y="2412130"/>
            <a:ext cx="6401693" cy="579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55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bación de pantalla 1">
            <a:hlinkClick r:id="" action="ppaction://media"/>
            <a:extLst>
              <a:ext uri="{FF2B5EF4-FFF2-40B4-BE49-F238E27FC236}">
                <a16:creationId xmlns:a16="http://schemas.microsoft.com/office/drawing/2014/main" id="{9083A1F8-3370-4922-B9E9-4F1F732F49C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557" end="39112.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9599" y="949806"/>
            <a:ext cx="4968875" cy="47402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09643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multivariante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Marcador de contenido 2"/>
              <p:cNvSpPr txBox="1">
                <a:spLocks/>
              </p:cNvSpPr>
              <p:nvPr/>
            </p:nvSpPr>
            <p:spPr>
              <a:xfrm>
                <a:off x="483370" y="1754909"/>
                <a:ext cx="9432417" cy="474655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1800"/>
                  </a:spcAft>
                </a:pPr>
                <a:r>
                  <a:rPr lang="es-ES" dirty="0"/>
                  <a:t>La distribución </a:t>
                </a:r>
                <a:r>
                  <a:rPr lang="es-ES" dirty="0">
                    <a:solidFill>
                      <a:srgbClr val="FFC000"/>
                    </a:solidFill>
                  </a:rPr>
                  <a:t>t-</a:t>
                </a:r>
                <a:r>
                  <a:rPr lang="es-ES" dirty="0" err="1">
                    <a:solidFill>
                      <a:srgbClr val="FFC000"/>
                    </a:solidFill>
                  </a:rPr>
                  <a:t>student</a:t>
                </a:r>
                <a:r>
                  <a:rPr lang="es-ES" dirty="0">
                    <a:solidFill>
                      <a:srgbClr val="FFC000"/>
                    </a:solidFill>
                  </a:rPr>
                  <a:t> multivariante</a:t>
                </a:r>
                <a:r>
                  <a:rPr lang="es-ES" dirty="0"/>
                  <a:t> es </a:t>
                </a:r>
                <a14:m>
                  <m:oMath xmlns:m="http://schemas.openxmlformats.org/officeDocument/2006/math">
                    <m:r>
                      <a:rPr lang="es-ES" b="1" i="0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s-ES" b="1" i="0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p</m:t>
                        </m:r>
                      </m:sub>
                    </m:sSub>
                    <m:r>
                      <a:rPr lang="es-ES" b="1" i="0" smtClean="0">
                        <a:latin typeface="Cambria Math" panose="02040503050406030204" pitchFamily="18" charset="0"/>
                      </a:rPr>
                      <m:t>]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 </m:t>
                        </m:r>
                        <m:r>
                          <a:rPr lang="es-ES" i="1">
                            <a:latin typeface="Cambria Math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i="1">
                            <a:latin typeface="Cambria Math"/>
                            <a:ea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  <a:p>
                <a:r>
                  <a:rPr lang="es-ES" dirty="0"/>
                  <a:t>La t-</a:t>
                </a:r>
                <a:r>
                  <a:rPr lang="es-ES" dirty="0" err="1"/>
                  <a:t>student</a:t>
                </a:r>
                <a:r>
                  <a:rPr lang="es-ES" dirty="0"/>
                  <a:t> multivariante también pertenece a la familia de distribuciones elípticas.</a:t>
                </a:r>
              </a:p>
              <a:p>
                <a:endParaRPr lang="es-ES" dirty="0"/>
              </a:p>
              <a:p>
                <a:r>
                  <a:rPr lang="es-ES" dirty="0"/>
                  <a:t>El valor de </a:t>
                </a:r>
                <a14:m>
                  <m:oMath xmlns:m="http://schemas.openxmlformats.org/officeDocument/2006/math">
                    <m:r>
                      <a:rPr lang="es-ES" i="1" dirty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s-ES" dirty="0"/>
                  <a:t> también significa los "grados de libertad".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s-ES" dirty="0">
                    <a:solidFill>
                      <a:schemeClr val="tx1"/>
                    </a:solidFill>
                  </a:rPr>
                  <a:t>La distribución t-</a:t>
                </a:r>
                <a:r>
                  <a:rPr lang="es-ES" dirty="0" err="1">
                    <a:solidFill>
                      <a:schemeClr val="tx1"/>
                    </a:solidFill>
                  </a:rPr>
                  <a:t>student</a:t>
                </a:r>
                <a:r>
                  <a:rPr lang="es-ES" dirty="0">
                    <a:solidFill>
                      <a:schemeClr val="tx1"/>
                    </a:solidFill>
                  </a:rPr>
                  <a:t> es de la familia de distribuciones de </a:t>
                </a:r>
                <a:r>
                  <a:rPr lang="es-ES" dirty="0">
                    <a:solidFill>
                      <a:srgbClr val="92D050"/>
                    </a:solidFill>
                  </a:rPr>
                  <a:t>cola pesada</a:t>
                </a:r>
                <a:r>
                  <a:rPr lang="es-ES" dirty="0">
                    <a:solidFill>
                      <a:schemeClr val="tx1"/>
                    </a:solidFill>
                  </a:rPr>
                  <a:t>, o </a:t>
                </a:r>
                <a:r>
                  <a:rPr lang="es-ES" dirty="0">
                    <a:solidFill>
                      <a:srgbClr val="92D050"/>
                    </a:solidFill>
                  </a:rPr>
                  <a:t>heavy-</a:t>
                </a:r>
                <a:r>
                  <a:rPr lang="es-ES" dirty="0" err="1">
                    <a:solidFill>
                      <a:srgbClr val="92D050"/>
                    </a:solidFill>
                  </a:rPr>
                  <a:t>tailed</a:t>
                </a:r>
                <a:r>
                  <a:rPr lang="es-ES" dirty="0">
                    <a:solidFill>
                      <a:schemeClr val="tx1"/>
                    </a:solidFill>
                  </a:rPr>
                  <a:t>, porque tiene mayor densidad de probabilidad en la cola comparada con una Normal con igual vector de medias y matriz de covarianza.</a:t>
                </a:r>
              </a:p>
              <a:p>
                <a:endParaRPr lang="es-ES" dirty="0">
                  <a:solidFill>
                    <a:schemeClr val="tx1"/>
                  </a:solidFill>
                </a:endParaRPr>
              </a:p>
              <a:p>
                <a:r>
                  <a:rPr lang="es-ES" dirty="0">
                    <a:solidFill>
                      <a:schemeClr val="tx1"/>
                    </a:solidFill>
                  </a:rPr>
                  <a:t>Hay más distribuciones de cola pesada., por ejemplo: </a:t>
                </a:r>
                <a:r>
                  <a:rPr lang="es-ES" dirty="0">
                    <a:solidFill>
                      <a:srgbClr val="00B0F0"/>
                    </a:solidFill>
                  </a:rPr>
                  <a:t>mixturas de distribuciones.</a:t>
                </a:r>
              </a:p>
              <a:p>
                <a:pPr marL="0" indent="0">
                  <a:buNone/>
                </a:pPr>
                <a:endParaRPr lang="es-E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7" name="Marcador de contenido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370" y="1754909"/>
                <a:ext cx="9432417" cy="4746559"/>
              </a:xfrm>
              <a:prstGeom prst="rect">
                <a:avLst/>
              </a:prstGeom>
              <a:blipFill>
                <a:blip r:embed="rId2"/>
                <a:stretch>
                  <a:fillRect l="-129" t="-899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4464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multivariante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34B69E28-F8A2-4D5A-A929-F2808D12FED5}"/>
                  </a:ext>
                </a:extLst>
              </p:cNvPr>
              <p:cNvSpPr/>
              <p:nvPr/>
            </p:nvSpPr>
            <p:spPr>
              <a:xfrm>
                <a:off x="7807355" y="3504393"/>
                <a:ext cx="18160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b="1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s-ES" b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3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</p:txBody>
          </p:sp>
        </mc:Choice>
        <mc:Fallback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34B69E28-F8A2-4D5A-A929-F2808D12FE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7355" y="3504393"/>
                <a:ext cx="1816010" cy="369332"/>
              </a:xfrm>
              <a:prstGeom prst="rect">
                <a:avLst/>
              </a:prstGeom>
              <a:blipFill>
                <a:blip r:embed="rId2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2C7C391E-CC3F-4473-8F57-FCF3C7BFD1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50" t="11819" r="3123" b="10170"/>
          <a:stretch/>
        </p:blipFill>
        <p:spPr>
          <a:xfrm>
            <a:off x="822121" y="1969126"/>
            <a:ext cx="6582138" cy="39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95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multivariante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34B69E28-F8A2-4D5A-A929-F2808D12FED5}"/>
                  </a:ext>
                </a:extLst>
              </p:cNvPr>
              <p:cNvSpPr/>
              <p:nvPr/>
            </p:nvSpPr>
            <p:spPr>
              <a:xfrm>
                <a:off x="7807355" y="3504393"/>
                <a:ext cx="18160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b="1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s-ES" b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3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</p:txBody>
          </p:sp>
        </mc:Choice>
        <mc:Fallback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34B69E28-F8A2-4D5A-A929-F2808D12FE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7355" y="3504393"/>
                <a:ext cx="1816010" cy="369332"/>
              </a:xfrm>
              <a:prstGeom prst="rect">
                <a:avLst/>
              </a:prstGeom>
              <a:blipFill>
                <a:blip r:embed="rId2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793BC534-B07B-4C0F-A0AA-EB8FECC0C1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99" t="12720" r="30642" b="14374"/>
          <a:stretch/>
        </p:blipFill>
        <p:spPr>
          <a:xfrm>
            <a:off x="1476462" y="1724736"/>
            <a:ext cx="4462943" cy="452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151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multivariante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34B69E28-F8A2-4D5A-A929-F2808D12FED5}"/>
                  </a:ext>
                </a:extLst>
              </p:cNvPr>
              <p:cNvSpPr/>
              <p:nvPr/>
            </p:nvSpPr>
            <p:spPr>
              <a:xfrm>
                <a:off x="7807355" y="3504393"/>
                <a:ext cx="18160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b="1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s-ES" b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3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</p:txBody>
          </p:sp>
        </mc:Choice>
        <mc:Fallback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34B69E28-F8A2-4D5A-A929-F2808D12FE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7355" y="3504393"/>
                <a:ext cx="1816010" cy="369332"/>
              </a:xfrm>
              <a:prstGeom prst="rect">
                <a:avLst/>
              </a:prstGeom>
              <a:blipFill>
                <a:blip r:embed="rId2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51FEC31F-EF98-4536-BE88-A6E74AADF5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4" t="12732" r="2974" b="9838"/>
          <a:stretch/>
        </p:blipFill>
        <p:spPr>
          <a:xfrm>
            <a:off x="601832" y="2032085"/>
            <a:ext cx="6693285" cy="391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418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0857"/>
          </a:xfrm>
        </p:spPr>
        <p:txBody>
          <a:bodyPr/>
          <a:lstStyle/>
          <a:p>
            <a:r>
              <a:rPr lang="es-ES" dirty="0"/>
              <a:t>t-</a:t>
            </a:r>
            <a:r>
              <a:rPr lang="es-ES" dirty="0" err="1"/>
              <a:t>student</a:t>
            </a:r>
            <a:r>
              <a:rPr lang="es-ES" dirty="0"/>
              <a:t> multivariante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34B69E28-F8A2-4D5A-A929-F2808D12FED5}"/>
                  </a:ext>
                </a:extLst>
              </p:cNvPr>
              <p:cNvSpPr/>
              <p:nvPr/>
            </p:nvSpPr>
            <p:spPr>
              <a:xfrm>
                <a:off x="7807355" y="3504393"/>
                <a:ext cx="18160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ES" b="1" smtClean="0"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b="1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b="1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s-ES" b="1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1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s-ES" b="1" i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s-ES" b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>
                        <a:latin typeface="Cambria Math"/>
                        <a:ea typeface="Cambria Math"/>
                      </a:rPr>
                      <m:t>~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𝑡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/>
                          </a:rPr>
                          <m:t>3</m:t>
                        </m:r>
                      </m:sub>
                    </m:sSub>
                  </m:oMath>
                </a14:m>
                <a:r>
                  <a:rPr lang="es-ES" dirty="0"/>
                  <a:t> </a:t>
                </a:r>
              </a:p>
            </p:txBody>
          </p:sp>
        </mc:Choice>
        <mc:Fallback>
          <p:sp>
            <p:nvSpPr>
              <p:cNvPr id="5" name="Rectángulo 4">
                <a:extLst>
                  <a:ext uri="{FF2B5EF4-FFF2-40B4-BE49-F238E27FC236}">
                    <a16:creationId xmlns:a16="http://schemas.microsoft.com/office/drawing/2014/main" id="{34B69E28-F8A2-4D5A-A929-F2808D12FED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7355" y="3504393"/>
                <a:ext cx="1816010" cy="369332"/>
              </a:xfrm>
              <a:prstGeom prst="rect">
                <a:avLst/>
              </a:prstGeom>
              <a:blipFill>
                <a:blip r:embed="rId2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n 3">
            <a:extLst>
              <a:ext uri="{FF2B5EF4-FFF2-40B4-BE49-F238E27FC236}">
                <a16:creationId xmlns:a16="http://schemas.microsoft.com/office/drawing/2014/main" id="{6585BA56-46B5-433B-8274-3BB276C8E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178" y="1911927"/>
            <a:ext cx="6228633" cy="44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0847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Transmisión de listas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997</TotalTime>
  <Words>201</Words>
  <Application>Microsoft Office PowerPoint</Application>
  <PresentationFormat>Panorámica</PresentationFormat>
  <Paragraphs>34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Trebuchet MS</vt:lpstr>
      <vt:lpstr>Wingdings 3</vt:lpstr>
      <vt:lpstr>Faceta</vt:lpstr>
      <vt:lpstr>Tema de Office</vt:lpstr>
      <vt:lpstr>Distribución t-student multivariante</vt:lpstr>
      <vt:lpstr>¿Cuál es la t-student univariante?</vt:lpstr>
      <vt:lpstr>t-student univariante vs Normal univariante</vt:lpstr>
      <vt:lpstr>Presentación de PowerPoint</vt:lpstr>
      <vt:lpstr>t-student multivariante</vt:lpstr>
      <vt:lpstr>t-student multivariante</vt:lpstr>
      <vt:lpstr>t-student multivariante</vt:lpstr>
      <vt:lpstr>t-student multivariante</vt:lpstr>
      <vt:lpstr>t-student multivariante</vt:lpstr>
      <vt:lpstr>t-student multivariante</vt:lpstr>
      <vt:lpstr>t-student multivariante</vt:lpstr>
      <vt:lpstr>t-student multivariante</vt:lpstr>
      <vt:lpstr>t-student multivariante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Distribución t-student multivariante</dc:title>
  <dc:creator>Elisa Cabana</dc:creator>
  <cp:lastModifiedBy>Elisa Cabana</cp:lastModifiedBy>
  <cp:revision>11</cp:revision>
  <dcterms:created xsi:type="dcterms:W3CDTF">2019-12-19T20:08:51Z</dcterms:created>
  <dcterms:modified xsi:type="dcterms:W3CDTF">2019-12-20T12:46:08Z</dcterms:modified>
</cp:coreProperties>
</file>